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56" r:id="rId3"/>
    <p:sldId id="261" r:id="rId4"/>
    <p:sldId id="262" r:id="rId5"/>
    <p:sldId id="263" r:id="rId6"/>
    <p:sldId id="264" r:id="rId7"/>
    <p:sldId id="265" r:id="rId8"/>
    <p:sldId id="267" r:id="rId9"/>
    <p:sldId id="268" r:id="rId10"/>
    <p:sldId id="269" r:id="rId11"/>
    <p:sldId id="270" r:id="rId12"/>
    <p:sldId id="271" r:id="rId13"/>
    <p:sldId id="272" r:id="rId14"/>
    <p:sldId id="266"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23181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1794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3921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41792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54736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0969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86CCE09-5C4D-444E-9527-2222C8FF78A2}"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8505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86CCE09-5C4D-444E-9527-2222C8FF78A2}"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74002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CCE09-5C4D-444E-9527-2222C8FF78A2}"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121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986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82401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3D988-937E-45D2-B66D-8F7C3AC0B26D}" type="slidenum">
              <a:rPr lang="ar-SA" smtClean="0"/>
              <a:t>‹#›</a:t>
            </a:fld>
            <a:endParaRPr lang="ar-SA"/>
          </a:p>
        </p:txBody>
      </p:sp>
    </p:spTree>
    <p:extLst>
      <p:ext uri="{BB962C8B-B14F-4D97-AF65-F5344CB8AC3E}">
        <p14:creationId xmlns:p14="http://schemas.microsoft.com/office/powerpoint/2010/main" val="917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ten</a:t>
            </a:r>
            <a:r>
              <a:rPr lang="en-US" dirty="0" smtClean="0"/>
              <a:t/>
            </a:r>
            <a:br>
              <a:rPr lang="en-US" dirty="0" smtClean="0"/>
            </a:br>
            <a:r>
              <a:rPr lang="en-US" dirty="0"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157322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2434" y="1050877"/>
            <a:ext cx="8435632" cy="4844955"/>
          </a:xfrm>
        </p:spPr>
      </p:pic>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992676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a:t>
            </a:r>
            <a:r>
              <a:rPr lang="en-US" b="1" u="sng" dirty="0"/>
              <a:t> FIFO </a:t>
            </a:r>
            <a:r>
              <a:rPr lang="en-US" b="1" u="sng" dirty="0" smtClean="0"/>
              <a:t>Algorithm</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The simplest page-replacement algorithms 5 a FIFO when that page was brought into memory. When the page must replace the oldest page is chosen. We can create a FIFO queue to hold all pages in memory, and replace the page at the head of the queue. When a page is brought into memory we insert it at the tail of the queue.</a:t>
            </a:r>
            <a:endParaRPr lang="en-US" dirty="0"/>
          </a:p>
          <a:p>
            <a:pPr marL="0" indent="0" algn="l" rtl="0">
              <a:buNone/>
            </a:pPr>
            <a:r>
              <a:rPr lang="en-US" b="1" dirty="0"/>
              <a:t>Example</a:t>
            </a:r>
            <a:endParaRPr lang="en-US" dirty="0"/>
          </a:p>
          <a:p>
            <a:pPr marL="0" indent="0" algn="l" rtl="0">
              <a:buNone/>
            </a:pPr>
            <a:r>
              <a:rPr lang="en-US" b="1" dirty="0"/>
              <a:t>Consider the: following page reference string use three frames are initially empty. Show how</a:t>
            </a:r>
            <a:endParaRPr lang="en-US" dirty="0"/>
          </a:p>
          <a:p>
            <a:pPr marL="0" indent="0" algn="l" rtl="0">
              <a:buNone/>
            </a:pPr>
            <a:r>
              <a:rPr lang="en-US" b="1" dirty="0"/>
              <a:t>The page faults and are brought into these frames using the FIFO algorithm.</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241380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2665"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742665" y="1050878"/>
            <a:ext cx="10515600" cy="5807122"/>
          </a:xfrm>
        </p:spPr>
        <p:txBody>
          <a:bodyPr>
            <a:normAutofit/>
          </a:bodyPr>
          <a:lstStyle/>
          <a:p>
            <a:pPr marL="0" indent="0" algn="l" rtl="0">
              <a:buNone/>
            </a:pPr>
            <a:r>
              <a:rPr lang="en-US" sz="2000" b="1" dirty="0"/>
              <a:t>7         0        1         2   0   3       0        4         2         3        0       3   2 1      2       0 1 7          0         1	</a:t>
            </a:r>
            <a:endParaRPr lang="en-US" sz="2000" dirty="0"/>
          </a:p>
          <a:p>
            <a:pPr marL="0" indent="0" algn="l" rtl="0">
              <a:buNone/>
            </a:pPr>
            <a:endParaRPr lang="en-US" sz="2000" dirty="0" smtClean="0"/>
          </a:p>
          <a:p>
            <a:pPr marL="0" indent="0" algn="l" rtl="0">
              <a:buNone/>
            </a:pPr>
            <a:endParaRPr lang="en-US" sz="2000" dirty="0"/>
          </a:p>
          <a:p>
            <a:pPr marL="0" indent="0" algn="l" rtl="0">
              <a:buNone/>
            </a:pPr>
            <a:endParaRPr lang="en-US" sz="2000" dirty="0" smtClean="0"/>
          </a:p>
          <a:p>
            <a:pPr marL="0" indent="0" algn="l" rtl="0">
              <a:buNone/>
            </a:pPr>
            <a:endParaRPr lang="en-US" sz="2000" dirty="0"/>
          </a:p>
          <a:p>
            <a:pPr marL="0" indent="0" algn="l" rtl="0">
              <a:buNone/>
            </a:pPr>
            <a:endParaRPr lang="en-US" sz="2000" dirty="0" smtClean="0"/>
          </a:p>
          <a:p>
            <a:pPr marL="0" indent="0" algn="l" rtl="0">
              <a:buNone/>
            </a:pPr>
            <a:r>
              <a:rPr lang="en-US" sz="2000" dirty="0" smtClean="0"/>
              <a:t>         1          </a:t>
            </a:r>
            <a:r>
              <a:rPr lang="en-US" sz="2000" dirty="0"/>
              <a:t>2        </a:t>
            </a:r>
            <a:r>
              <a:rPr lang="en-US" sz="2000" dirty="0" smtClean="0"/>
              <a:t>  3           </a:t>
            </a:r>
            <a:r>
              <a:rPr lang="en-US" sz="2000" dirty="0"/>
              <a:t>4     </a:t>
            </a:r>
            <a:r>
              <a:rPr lang="en-US" sz="2000" dirty="0" smtClean="0"/>
              <a:t>      </a:t>
            </a:r>
            <a:r>
              <a:rPr lang="en-US" sz="2000" dirty="0"/>
              <a:t>5        </a:t>
            </a:r>
            <a:r>
              <a:rPr lang="en-US" sz="2000" dirty="0" smtClean="0"/>
              <a:t>    6          </a:t>
            </a:r>
            <a:r>
              <a:rPr lang="en-US" sz="2000" dirty="0"/>
              <a:t>7       </a:t>
            </a:r>
            <a:r>
              <a:rPr lang="en-US" sz="2000" dirty="0" smtClean="0"/>
              <a:t>    </a:t>
            </a:r>
            <a:r>
              <a:rPr lang="en-US" sz="2000" dirty="0"/>
              <a:t>8   </a:t>
            </a:r>
            <a:r>
              <a:rPr lang="en-US" sz="2000" dirty="0" smtClean="0"/>
              <a:t>  </a:t>
            </a:r>
            <a:r>
              <a:rPr lang="en-US" sz="2000" dirty="0"/>
              <a:t>9       </a:t>
            </a:r>
            <a:r>
              <a:rPr lang="en-US" sz="2000" dirty="0" smtClean="0"/>
              <a:t>   10        </a:t>
            </a:r>
            <a:r>
              <a:rPr lang="en-US" sz="2000" dirty="0"/>
              <a:t>11  </a:t>
            </a:r>
            <a:r>
              <a:rPr lang="en-US" sz="2000" dirty="0" smtClean="0"/>
              <a:t>12  13 14  </a:t>
            </a:r>
            <a:r>
              <a:rPr lang="en-US" sz="2000" dirty="0"/>
              <a:t>15</a:t>
            </a:r>
          </a:p>
          <a:p>
            <a:pPr marL="0" indent="0" algn="l" rtl="0">
              <a:buNone/>
            </a:pPr>
            <a:endParaRPr lang="ar-SA" sz="2000" dirty="0"/>
          </a:p>
        </p:txBody>
      </p:sp>
      <p:sp>
        <p:nvSpPr>
          <p:cNvPr id="9" name="Rectangle 6"/>
          <p:cNvSpPr>
            <a:spLocks noChangeArrowheads="1"/>
          </p:cNvSpPr>
          <p:nvPr/>
        </p:nvSpPr>
        <p:spPr bwMode="auto">
          <a:xfrm>
            <a:off x="-95535"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635285"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ext uri="{D42A27DB-BD31-4B8C-83A1-F6EECF244321}">
                <p14:modId xmlns:p14="http://schemas.microsoft.com/office/powerpoint/2010/main" val="712164494"/>
              </p:ext>
            </p:extLst>
          </p:nvPr>
        </p:nvGraphicFramePr>
        <p:xfrm>
          <a:off x="1228296" y="1670242"/>
          <a:ext cx="6945033" cy="1427800"/>
        </p:xfrm>
        <a:graphic>
          <a:graphicData uri="http://schemas.openxmlformats.org/drawingml/2006/table">
            <a:tbl>
              <a:tblPr firstRow="1" firstCol="1" bandRow="1">
                <a:tableStyleId>{5940675A-B579-460E-94D1-54222C63F5DA}</a:tableStyleId>
              </a:tblPr>
              <a:tblGrid>
                <a:gridCol w="215500"/>
                <a:gridCol w="533822"/>
                <a:gridCol w="218237"/>
                <a:gridCol w="533822"/>
                <a:gridCol w="220289"/>
                <a:gridCol w="533822"/>
                <a:gridCol w="220289"/>
                <a:gridCol w="533822"/>
                <a:gridCol w="218237"/>
                <a:gridCol w="533822"/>
                <a:gridCol w="215500"/>
                <a:gridCol w="533822"/>
                <a:gridCol w="215500"/>
                <a:gridCol w="533822"/>
                <a:gridCol w="215500"/>
                <a:gridCol w="186083"/>
                <a:gridCol w="215500"/>
                <a:gridCol w="533822"/>
                <a:gridCol w="533822"/>
              </a:tblGrid>
              <a:tr h="475933">
                <a:tc>
                  <a:txBody>
                    <a:bodyPr/>
                    <a:lstStyle/>
                    <a:p>
                      <a:pPr marL="0" marR="0" algn="l" rtl="0">
                        <a:lnSpc>
                          <a:spcPct val="115000"/>
                        </a:lnSpc>
                        <a:spcBef>
                          <a:spcPts val="0"/>
                        </a:spcBef>
                        <a:spcAft>
                          <a:spcPts val="0"/>
                        </a:spcAft>
                        <a:tabLst>
                          <a:tab pos="3390900" algn="l"/>
                        </a:tabLst>
                      </a:pPr>
                      <a:r>
                        <a:rPr lang="en-US" sz="2000" dirty="0">
                          <a:effectLst/>
                        </a:rPr>
                        <a:t>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algn="l" rtl="0">
                        <a:lnSpc>
                          <a:spcPct val="115000"/>
                        </a:lnSpc>
                        <a:spcBef>
                          <a:spcPts val="0"/>
                        </a:spcBef>
                        <a:spcAft>
                          <a:spcPts val="0"/>
                        </a:spcAft>
                        <a:tabLst>
                          <a:tab pos="3390900" algn="l"/>
                        </a:tabLs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49183">
                <a:tc>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02684">
                <a:tc>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6463759"/>
              </p:ext>
            </p:extLst>
          </p:nvPr>
        </p:nvGraphicFramePr>
        <p:xfrm>
          <a:off x="8167468" y="1670879"/>
          <a:ext cx="1918228" cy="1504696"/>
        </p:xfrm>
        <a:graphic>
          <a:graphicData uri="http://schemas.openxmlformats.org/drawingml/2006/table">
            <a:tbl>
              <a:tblPr firstRow="1" firstCol="1" bandRow="1">
                <a:tableStyleId>{5940675A-B579-460E-94D1-54222C63F5DA}</a:tableStyleId>
              </a:tblPr>
              <a:tblGrid>
                <a:gridCol w="156997"/>
                <a:gridCol w="154318"/>
                <a:gridCol w="153781"/>
                <a:gridCol w="167714"/>
                <a:gridCol w="150873"/>
                <a:gridCol w="150873"/>
                <a:gridCol w="167714"/>
                <a:gridCol w="109070"/>
                <a:gridCol w="338398"/>
                <a:gridCol w="109070"/>
                <a:gridCol w="259420"/>
              </a:tblGrid>
              <a:tr h="331280">
                <a:tc rowSpan="3">
                  <a:txBody>
                    <a:bodyPr/>
                    <a:lstStyle/>
                    <a:p>
                      <a:pPr marL="0" marR="0" algn="l" rtl="0">
                        <a:lnSpc>
                          <a:spcPct val="115000"/>
                        </a:lnSpc>
                        <a:spcBef>
                          <a:spcPts val="0"/>
                        </a:spcBef>
                        <a:spcAft>
                          <a:spcPts val="0"/>
                        </a:spcAft>
                        <a:tabLst>
                          <a:tab pos="3390900" algn="l"/>
                        </a:tabLst>
                      </a:pPr>
                      <a:endParaRPr lang="en-US" sz="2000" dirty="0">
                        <a:effectLst/>
                      </a:endParaRPr>
                    </a:p>
                  </a:txBody>
                  <a:tcPr marL="41835" marR="41835" marT="0" marB="0"/>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rowSpan="3">
                  <a:txBody>
                    <a:bodyPr/>
                    <a:lstStyle/>
                    <a:p>
                      <a:pPr marL="0" marR="0" algn="l" rtl="0">
                        <a:lnSpc>
                          <a:spcPct val="115000"/>
                        </a:lnSpc>
                        <a:spcBef>
                          <a:spcPts val="0"/>
                        </a:spcBef>
                        <a:spcAft>
                          <a:spcPts val="0"/>
                        </a:spcAft>
                        <a:tabLst>
                          <a:tab pos="3390900" algn="l"/>
                        </a:tabLs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rowSpan="3">
                  <a:txBody>
                    <a:bodyPr/>
                    <a:lstStyle/>
                    <a:p>
                      <a:pPr marL="0" marR="0" algn="l" rtl="0">
                        <a:lnSpc>
                          <a:spcPct val="115000"/>
                        </a:lnSpc>
                        <a:spcBef>
                          <a:spcPts val="0"/>
                        </a:spcBef>
                        <a:spcAft>
                          <a:spcPts val="0"/>
                        </a:spcAft>
                        <a:tabLst>
                          <a:tab pos="3390900" algn="l"/>
                        </a:tabLs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a:txBody>
                    <a:bodyPr/>
                    <a:lstStyle/>
                    <a:p>
                      <a:pPr marL="0" marR="0" algn="l" rtl="0">
                        <a:lnSpc>
                          <a:spcPct val="115000"/>
                        </a:lnSpc>
                        <a:spcBef>
                          <a:spcPts val="0"/>
                        </a:spcBef>
                        <a:spcAft>
                          <a:spcPts val="0"/>
                        </a:spcAft>
                        <a:tabLst>
                          <a:tab pos="3390900" algn="l"/>
                        </a:tabLs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rowSpan="3">
                  <a:txBody>
                    <a:bodyPr/>
                    <a:lstStyle/>
                    <a:p>
                      <a:pPr marL="0" marR="0" algn="l" rtl="0">
                        <a:lnSpc>
                          <a:spcPct val="115000"/>
                        </a:lnSpc>
                        <a:spcBef>
                          <a:spcPts val="0"/>
                        </a:spcBef>
                        <a:spcAft>
                          <a:spcPts val="0"/>
                        </a:spcAft>
                        <a:tabLst>
                          <a:tab pos="3390900" algn="l"/>
                        </a:tabLs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a:txBody>
                    <a:bodyPr/>
                    <a:lstStyle/>
                    <a:p>
                      <a:pPr marL="0" marR="0" algn="l" rtl="0">
                        <a:lnSpc>
                          <a:spcPct val="115000"/>
                        </a:lnSpc>
                        <a:spcBef>
                          <a:spcPts val="0"/>
                        </a:spcBef>
                        <a:spcAft>
                          <a:spcPts val="0"/>
                        </a:spcAft>
                        <a:tabLst>
                          <a:tab pos="3390900" algn="l"/>
                        </a:tabLs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rowSpan="3">
                  <a:txBody>
                    <a:bodyPr/>
                    <a:lstStyle/>
                    <a:p>
                      <a:pPr marL="0" marR="0" algn="l" rtl="0">
                        <a:lnSpc>
                          <a:spcPct val="115000"/>
                        </a:lnSpc>
                        <a:spcBef>
                          <a:spcPts val="0"/>
                        </a:spcBef>
                        <a:spcAft>
                          <a:spcPts val="0"/>
                        </a:spcAft>
                        <a:tabLst>
                          <a:tab pos="33909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a:txBody>
                    <a:bodyPr/>
                    <a:lstStyle/>
                    <a:p>
                      <a:pPr marL="0" marR="0" algn="l" rtl="0">
                        <a:lnSpc>
                          <a:spcPct val="115000"/>
                        </a:lnSpc>
                        <a:spcBef>
                          <a:spcPts val="0"/>
                        </a:spcBef>
                        <a:spcAft>
                          <a:spcPts val="0"/>
                        </a:spcAft>
                        <a:tabLst>
                          <a:tab pos="3390900" algn="l"/>
                        </a:tabLst>
                      </a:pPr>
                      <a:r>
                        <a:rPr lang="en-US" sz="2000" dirty="0">
                          <a:effectLst/>
                        </a:rPr>
                        <a:t>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r>
              <a:tr h="331280">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r>
              <a:tr h="803656">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c vMerge="1">
                  <a:txBody>
                    <a:bodyPr/>
                    <a:lstStyle/>
                    <a:p>
                      <a:pPr rtl="1"/>
                      <a:endParaRPr lang="ar-SA"/>
                    </a:p>
                  </a:txBody>
                  <a:tcPr/>
                </a:tc>
                <a:tc>
                  <a:txBody>
                    <a:bodyPr/>
                    <a:lstStyle/>
                    <a:p>
                      <a:pPr marL="0" marR="0" algn="l" rtl="0">
                        <a:lnSpc>
                          <a:spcPct val="115000"/>
                        </a:lnSpc>
                        <a:spcBef>
                          <a:spcPts val="0"/>
                        </a:spcBef>
                        <a:spcAft>
                          <a:spcPts val="0"/>
                        </a:spcAft>
                        <a:tabLst>
                          <a:tab pos="3390900" algn="l"/>
                        </a:tabLst>
                      </a:pPr>
                      <a:r>
                        <a:rPr lang="en-US" sz="2000" dirty="0">
                          <a:effectLst/>
                        </a:rPr>
                        <a:t>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41835" marR="41835" marT="0" marB="0"/>
                </a:tc>
              </a:tr>
            </a:tbl>
          </a:graphicData>
        </a:graphic>
      </p:graphicFrame>
    </p:spTree>
    <p:extLst>
      <p:ext uri="{BB962C8B-B14F-4D97-AF65-F5344CB8AC3E}">
        <p14:creationId xmlns:p14="http://schemas.microsoft.com/office/powerpoint/2010/main" val="108569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The page faults = 15.</a:t>
            </a:r>
            <a:endParaRPr lang="en-US" dirty="0"/>
          </a:p>
          <a:p>
            <a:pPr marL="0" indent="0" algn="l" rtl="0">
              <a:buNone/>
            </a:pPr>
            <a:r>
              <a:rPr lang="en-US" b="1" dirty="0"/>
              <a:t>The FIFO alg. Is easy to understand and program. But its performance is not always good. To illustrate the problems that is possible with a FIFO page replacement. Consider the</a:t>
            </a:r>
            <a:endParaRPr lang="en-US" dirty="0"/>
          </a:p>
          <a:p>
            <a:pPr marL="0" indent="0" algn="l" rtl="0">
              <a:buNone/>
            </a:pPr>
            <a:r>
              <a:rPr lang="en-US" b="1" dirty="0"/>
              <a:t>Reference string</a:t>
            </a:r>
            <a:endParaRPr lang="en-US" dirty="0"/>
          </a:p>
          <a:p>
            <a:pPr marL="0" indent="0" algn="l" rtl="0">
              <a:buNone/>
            </a:pPr>
            <a:r>
              <a:rPr lang="en-US" b="1" dirty="0"/>
              <a:t>1,2,3,4,1,2,5,1,2,3,4,5 </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Picture 328"/>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28096" y="2937395"/>
            <a:ext cx="4925704" cy="3081267"/>
          </a:xfrm>
          <a:prstGeom prst="rect">
            <a:avLst/>
          </a:prstGeom>
        </p:spPr>
      </p:pic>
    </p:spTree>
    <p:extLst>
      <p:ext uri="{BB962C8B-B14F-4D97-AF65-F5344CB8AC3E}">
        <p14:creationId xmlns:p14="http://schemas.microsoft.com/office/powerpoint/2010/main" val="179424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If draw the curve of page faults versus the number of available frames, we notice that the number of faults for Four frames (10) is                     greater than the number of faults for three frames.  This result is most Unexpected and known as Belays anomaly. It means the page faults rate may increase as</a:t>
            </a:r>
            <a:endParaRPr lang="en-US" dirty="0"/>
          </a:p>
          <a:p>
            <a:pPr marL="0" indent="0" algn="l">
              <a:buNone/>
            </a:pPr>
            <a:r>
              <a:rPr lang="en-US" b="1" dirty="0"/>
              <a:t>The number of free frames increased.</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290429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a:t>
            </a:r>
            <a:r>
              <a:rPr lang="en-US" b="1" u="sng" dirty="0"/>
              <a:t> Virtual </a:t>
            </a:r>
            <a:r>
              <a:rPr lang="en-US" b="1" u="sng" dirty="0" smtClean="0"/>
              <a:t>Memory</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Virtual memory is a technique which allows the execution of processes that may not be completely in memory. The main advantage of this scheme is that the user programs can be larger than physical memory.</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4510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10.1.</a:t>
            </a:r>
            <a:r>
              <a:rPr lang="en-US" b="1" u="sng" dirty="0"/>
              <a:t> Demand Paging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Virtual memory describes a set of techniques that allow us to execute a program which is not entirely in memory. Demand paging is the most common virtual memory system. Demand paging is similar to a paging with swapping where programs reside on a swapping device, (the backing store) when we want to execute a program we swap it into memory. Rather than swapping the entire program into memory we use a lazy swapper, which is never swaps a page unless it is needed. If the program </a:t>
            </a:r>
            <a:r>
              <a:rPr lang="en-US" b="1" dirty="0" err="1"/>
              <a:t>thies</a:t>
            </a:r>
            <a:r>
              <a:rPr lang="en-US" b="1" dirty="0"/>
              <a:t> to access a page which was not brought into memory then a page fault will occur. The procedure is quite simple as in the ﬁgure 10.2.</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8564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10.1.</a:t>
            </a:r>
            <a:r>
              <a:rPr lang="en-US" b="1" u="sng" dirty="0"/>
              <a:t> Demand Paging</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549" y="1050878"/>
            <a:ext cx="9142549" cy="5726382"/>
          </a:xfrm>
        </p:spPr>
      </p:pic>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61414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10.2. </a:t>
            </a:r>
            <a:r>
              <a:rPr lang="en-US" b="1" u="sng" dirty="0"/>
              <a:t>Performance of Demand Paging</a:t>
            </a:r>
            <a:r>
              <a:rPr lang="en-US" b="1" u="sng" dirty="0" smtClean="0"/>
              <a:t>:</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Demand paging can have a signiﬁcant effect on the performance of a c/s. The effective access time for a demand — paged memory = (l-p) X ma + p * page fault time. Where p the probability of a page fault (o &lt; p&lt;l). And ma: The memory access time for most c/s now range from 10-200 nanoseconds.</a:t>
            </a:r>
            <a:endParaRPr lang="en-US" dirty="0"/>
          </a:p>
          <a:p>
            <a:pPr marL="0" indent="0" algn="l" rtl="0">
              <a:buNone/>
            </a:pPr>
            <a:r>
              <a:rPr lang="en-US" b="1" dirty="0"/>
              <a:t>.'. Effective access time for demand-paged memory affected by the time needed to service a page fault where there are three major components of the page fault service time: </a:t>
            </a:r>
            <a:endParaRPr lang="en-US" dirty="0"/>
          </a:p>
          <a:p>
            <a:pPr marL="0" indent="0" algn="l" rtl="0">
              <a:buNone/>
            </a:pPr>
            <a:r>
              <a:rPr lang="en-US" b="1" dirty="0"/>
              <a:t>a. Service the page fault interrupts.</a:t>
            </a:r>
            <a:endParaRPr lang="en-US" dirty="0"/>
          </a:p>
          <a:p>
            <a:pPr marL="0" indent="0" algn="l" rtl="0">
              <a:buNone/>
            </a:pPr>
            <a:r>
              <a:rPr lang="en-US" b="1" dirty="0"/>
              <a:t>b. Swap in the page.</a:t>
            </a:r>
            <a:endParaRPr lang="en-US" dirty="0"/>
          </a:p>
          <a:p>
            <a:pPr marL="0" indent="0" algn="l" rtl="0">
              <a:buNone/>
            </a:pPr>
            <a:r>
              <a:rPr lang="en-US" b="1" dirty="0"/>
              <a:t>c. Restart the process.</a:t>
            </a:r>
            <a:endParaRPr lang="en-US" dirty="0"/>
          </a:p>
          <a:p>
            <a:pPr marL="0" indent="0" algn="l" rtl="0">
              <a:buNone/>
            </a:pPr>
            <a:r>
              <a:rPr lang="en-US" b="1" dirty="0"/>
              <a:t>The following figure 10.2 Show the organization of page table when some pages are not in main memory.</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83337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10.2. </a:t>
            </a:r>
            <a:r>
              <a:rPr lang="en-US" b="1" u="sng" dirty="0"/>
              <a:t>Performance of Demand Paging:</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7298" y="1050877"/>
            <a:ext cx="7495770" cy="5158853"/>
          </a:xfrm>
        </p:spPr>
      </p:pic>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98798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10.3</a:t>
            </a:r>
            <a:r>
              <a:rPr lang="en-US" b="1" u="sng" dirty="0"/>
              <a:t> Page </a:t>
            </a:r>
            <a:r>
              <a:rPr lang="en-US" b="1" u="sng" dirty="0" smtClean="0"/>
              <a:t>Replacement</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When any process is executing and a page fault occurs, the l-l/W traps to O/S which checks its internal tables to see that this is a page fault not an illegal memory access. The O/S determines where the desired page is residing on the disk but then ﬁnds there are no free frames on the free-frame list, all memory in use, so we need to use the page replacement.</a:t>
            </a:r>
            <a:endParaRPr lang="en-US" dirty="0"/>
          </a:p>
          <a:p>
            <a:pPr marL="0" indent="0" algn="l" rtl="0">
              <a:buNone/>
            </a:pPr>
            <a:r>
              <a:rPr lang="en-US" b="1" dirty="0"/>
              <a:t>Page Replacement: It means if no frame is free we find on that is not currently being used and free it by writing its contents to swap space and changing the page table and all other tables to indicate that the page is no longer in memory see </a:t>
            </a:r>
            <a:r>
              <a:rPr lang="en-US" b="1" dirty="0" smtClean="0"/>
              <a:t>The </a:t>
            </a:r>
            <a:r>
              <a:rPr lang="en-US" b="1" dirty="0"/>
              <a:t>page—fault service </a:t>
            </a:r>
            <a:r>
              <a:rPr lang="en-US" b="1" dirty="0" smtClean="0"/>
              <a:t>routine Is </a:t>
            </a:r>
            <a:r>
              <a:rPr lang="en-US" b="1" dirty="0"/>
              <a:t>new modiﬁed to Include </a:t>
            </a:r>
            <a:r>
              <a:rPr lang="en-US" b="1" dirty="0" smtClean="0"/>
              <a:t>Page </a:t>
            </a:r>
            <a:r>
              <a:rPr lang="en-US" b="1" dirty="0"/>
              <a:t>replaces.</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741518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1. Find the location of the Desired page on the disk. </a:t>
            </a:r>
          </a:p>
          <a:p>
            <a:pPr marL="0" indent="0" algn="l" rtl="0">
              <a:buNone/>
            </a:pPr>
            <a:r>
              <a:rPr lang="en-US" b="1" dirty="0"/>
              <a:t>2. Find a free frame:	</a:t>
            </a:r>
          </a:p>
          <a:p>
            <a:pPr marL="0" indent="0" algn="l" rtl="0">
              <a:buNone/>
            </a:pPr>
            <a:r>
              <a:rPr lang="en-US" b="1" dirty="0"/>
              <a:t>a. If there is a free frame use it.</a:t>
            </a:r>
          </a:p>
          <a:p>
            <a:pPr marL="0" indent="0" algn="l" rtl="0">
              <a:buNone/>
            </a:pPr>
            <a:r>
              <a:rPr lang="en-US" b="1" dirty="0"/>
              <a:t>b. Otherwise use a page-replacement  </a:t>
            </a:r>
          </a:p>
          <a:p>
            <a:pPr marL="0" indent="0" algn="l" rtl="0">
              <a:buNone/>
            </a:pPr>
            <a:r>
              <a:rPr lang="en-US" b="1" dirty="0"/>
              <a:t>Alg.to select a victim frame.</a:t>
            </a:r>
          </a:p>
          <a:p>
            <a:pPr marL="0" indent="0" algn="l" rtl="0">
              <a:buNone/>
            </a:pPr>
            <a:r>
              <a:rPr lang="en-US" b="1" dirty="0"/>
              <a:t>c. Write the victim page to the disk and	</a:t>
            </a:r>
          </a:p>
          <a:p>
            <a:pPr marL="0" indent="0" algn="l" rtl="0">
              <a:buNone/>
            </a:pPr>
            <a:r>
              <a:rPr lang="en-US" b="1" dirty="0"/>
              <a:t>Change the P.T.	</a:t>
            </a:r>
          </a:p>
          <a:p>
            <a:pPr marL="0" indent="0" algn="l" rtl="0">
              <a:buNone/>
            </a:pPr>
            <a:r>
              <a:rPr lang="en-US" b="1" dirty="0"/>
              <a:t>3. Read the desired page into the </a:t>
            </a:r>
            <a:r>
              <a:rPr lang="en-US" b="1" dirty="0" smtClean="0"/>
              <a:t>free</a:t>
            </a:r>
          </a:p>
          <a:p>
            <a:pPr marL="0" indent="0" algn="l" rtl="0">
              <a:buNone/>
            </a:pPr>
            <a:r>
              <a:rPr lang="en-US" b="1" dirty="0" smtClean="0"/>
              <a:t> </a:t>
            </a:r>
            <a:r>
              <a:rPr lang="en-US" b="1" dirty="0"/>
              <a:t>frame</a:t>
            </a:r>
            <a:r>
              <a:rPr lang="en-US" b="1" dirty="0" smtClean="0"/>
              <a:t>. And Change </a:t>
            </a:r>
            <a:r>
              <a:rPr lang="en-US" b="1" dirty="0"/>
              <a:t>the P.T.	</a:t>
            </a:r>
          </a:p>
          <a:p>
            <a:pPr marL="0" indent="0" algn="l" rtl="0">
              <a:buNone/>
            </a:pPr>
            <a:r>
              <a:rPr lang="en-US" b="1" dirty="0"/>
              <a:t>4. Restart the user process.</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7498" y="1958454"/>
            <a:ext cx="4754424" cy="4346812"/>
          </a:xfrm>
          <a:prstGeom prst="rect">
            <a:avLst/>
          </a:prstGeom>
        </p:spPr>
      </p:pic>
    </p:spTree>
    <p:extLst>
      <p:ext uri="{BB962C8B-B14F-4D97-AF65-F5344CB8AC3E}">
        <p14:creationId xmlns:p14="http://schemas.microsoft.com/office/powerpoint/2010/main" val="282813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smtClean="0"/>
              <a:t>10.4.</a:t>
            </a:r>
            <a:r>
              <a:rPr lang="en-US" b="1" u="sng" dirty="0" smtClean="0"/>
              <a:t> Page— Replacement Algorithms:</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b="1" dirty="0"/>
              <a:t>There are many different page—replacement algorithms. Every o/s  has its own unique replacement scheme .In general we want the one with the lowest page-fault rate.</a:t>
            </a:r>
            <a:endParaRPr lang="en-US" dirty="0"/>
          </a:p>
          <a:p>
            <a:pPr marL="0" indent="0" algn="l" rtl="0">
              <a:buNone/>
            </a:pPr>
            <a:r>
              <a:rPr lang="en-US" b="1" dirty="0"/>
              <a:t>If we trace a process we might record the following address sequence l, 4, l, 6,1,6,16,1.</a:t>
            </a:r>
            <a:endParaRPr lang="en-US" dirty="0"/>
          </a:p>
          <a:p>
            <a:pPr marL="0" indent="0" algn="l" rtl="0">
              <a:buNone/>
            </a:pPr>
            <a:r>
              <a:rPr lang="en-US" b="1" dirty="0"/>
              <a:t>The above addresses reduced to the page number for simplicity and the number called the reference string.</a:t>
            </a:r>
            <a:endParaRPr lang="en-US" dirty="0"/>
          </a:p>
          <a:p>
            <a:pPr marL="0" indent="0" algn="l" rtl="0">
              <a:buNone/>
            </a:pPr>
            <a:r>
              <a:rPr lang="en-US" b="1" dirty="0"/>
              <a:t>To determine the number of page faults for a particular reference string and page-replacement and the number of frames available where as the number of frames</a:t>
            </a:r>
            <a:endParaRPr lang="en-US" dirty="0"/>
          </a:p>
          <a:p>
            <a:pPr marL="0" indent="0" algn="l" rtl="0">
              <a:buNone/>
            </a:pPr>
            <a:r>
              <a:rPr lang="en-US" b="1" dirty="0"/>
              <a:t>Available increase. The number of page faults will decrease in general we expect a curve</a:t>
            </a:r>
            <a:endParaRPr lang="en-US" dirty="0"/>
          </a:p>
          <a:p>
            <a:pPr marL="0" indent="0" algn="l" rtl="0">
              <a:buNone/>
            </a:pPr>
            <a:r>
              <a:rPr lang="en-US" b="1" dirty="0"/>
              <a:t>Such as the in the following ﬁgure 10.4.</a:t>
            </a:r>
            <a:endParaRPr lang="en-US" dirty="0"/>
          </a:p>
          <a:p>
            <a:pPr marL="0" indent="0" algn="l" rtl="0">
              <a:buNone/>
            </a:pPr>
            <a:r>
              <a:rPr lang="en-US" b="1" dirty="0"/>
              <a:t>To illustrate the page-replacement algorithms we shall use the reference string.</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694479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893</Words>
  <Application>Microsoft Office PowerPoint</Application>
  <PresentationFormat>ملء الشاشة</PresentationFormat>
  <Paragraphs>112</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Operating system Lecture ten part1</vt:lpstr>
      <vt:lpstr>10. Virtual Memory</vt:lpstr>
      <vt:lpstr>10.1. Demand Paging</vt:lpstr>
      <vt:lpstr>10.1. Demand Paging</vt:lpstr>
      <vt:lpstr>10.2. Performance of Demand Paging:</vt:lpstr>
      <vt:lpstr>10.2. Performance of Demand Paging:</vt:lpstr>
      <vt:lpstr>10.3 Page Replacement</vt:lpstr>
      <vt:lpstr>عرض تقديمي في PowerPoint</vt:lpstr>
      <vt:lpstr>10.4. Page— Replacement Algorithms:</vt:lpstr>
      <vt:lpstr>عرض تقديمي في PowerPoint</vt:lpstr>
      <vt:lpstr>1. FIFO Algorithm</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40</cp:revision>
  <dcterms:created xsi:type="dcterms:W3CDTF">2018-01-02T22:34:20Z</dcterms:created>
  <dcterms:modified xsi:type="dcterms:W3CDTF">2018-01-03T03:26:46Z</dcterms:modified>
</cp:coreProperties>
</file>